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4"/>
  </p:sldMasterIdLst>
  <p:notesMasterIdLst>
    <p:notesMasterId r:id="rId6"/>
  </p:notesMasterIdLst>
  <p:sldIdLst>
    <p:sldId id="257" r:id="rId5"/>
  </p:sldIdLst>
  <p:sldSz cx="6858000" cy="9144000" type="screen4x3"/>
  <p:notesSz cx="6799263" cy="9929813"/>
  <p:defaultTextStyle>
    <a:defPPr>
      <a:defRPr lang="fr-FR"/>
    </a:defPPr>
    <a:lvl1pPr marL="0" algn="l" defTabSz="754177" rtl="0" eaLnBrk="1" latinLnBrk="0" hangingPunct="1">
      <a:defRPr sz="1485" kern="1200">
        <a:solidFill>
          <a:schemeClr val="tx1"/>
        </a:solidFill>
        <a:latin typeface="+mn-lt"/>
        <a:ea typeface="+mn-ea"/>
        <a:cs typeface="+mn-cs"/>
      </a:defRPr>
    </a:lvl1pPr>
    <a:lvl2pPr marL="377088" algn="l" defTabSz="754177" rtl="0" eaLnBrk="1" latinLnBrk="0" hangingPunct="1">
      <a:defRPr sz="1485" kern="1200">
        <a:solidFill>
          <a:schemeClr val="tx1"/>
        </a:solidFill>
        <a:latin typeface="+mn-lt"/>
        <a:ea typeface="+mn-ea"/>
        <a:cs typeface="+mn-cs"/>
      </a:defRPr>
    </a:lvl2pPr>
    <a:lvl3pPr marL="754177" algn="l" defTabSz="754177" rtl="0" eaLnBrk="1" latinLnBrk="0" hangingPunct="1">
      <a:defRPr sz="1485" kern="1200">
        <a:solidFill>
          <a:schemeClr val="tx1"/>
        </a:solidFill>
        <a:latin typeface="+mn-lt"/>
        <a:ea typeface="+mn-ea"/>
        <a:cs typeface="+mn-cs"/>
      </a:defRPr>
    </a:lvl3pPr>
    <a:lvl4pPr marL="1131266" algn="l" defTabSz="754177" rtl="0" eaLnBrk="1" latinLnBrk="0" hangingPunct="1">
      <a:defRPr sz="1485" kern="1200">
        <a:solidFill>
          <a:schemeClr val="tx1"/>
        </a:solidFill>
        <a:latin typeface="+mn-lt"/>
        <a:ea typeface="+mn-ea"/>
        <a:cs typeface="+mn-cs"/>
      </a:defRPr>
    </a:lvl4pPr>
    <a:lvl5pPr marL="1508356" algn="l" defTabSz="754177" rtl="0" eaLnBrk="1" latinLnBrk="0" hangingPunct="1">
      <a:defRPr sz="1485" kern="1200">
        <a:solidFill>
          <a:schemeClr val="tx1"/>
        </a:solidFill>
        <a:latin typeface="+mn-lt"/>
        <a:ea typeface="+mn-ea"/>
        <a:cs typeface="+mn-cs"/>
      </a:defRPr>
    </a:lvl5pPr>
    <a:lvl6pPr marL="1885444" algn="l" defTabSz="754177" rtl="0" eaLnBrk="1" latinLnBrk="0" hangingPunct="1">
      <a:defRPr sz="1485" kern="1200">
        <a:solidFill>
          <a:schemeClr val="tx1"/>
        </a:solidFill>
        <a:latin typeface="+mn-lt"/>
        <a:ea typeface="+mn-ea"/>
        <a:cs typeface="+mn-cs"/>
      </a:defRPr>
    </a:lvl6pPr>
    <a:lvl7pPr marL="2262533" algn="l" defTabSz="754177" rtl="0" eaLnBrk="1" latinLnBrk="0" hangingPunct="1">
      <a:defRPr sz="1485" kern="1200">
        <a:solidFill>
          <a:schemeClr val="tx1"/>
        </a:solidFill>
        <a:latin typeface="+mn-lt"/>
        <a:ea typeface="+mn-ea"/>
        <a:cs typeface="+mn-cs"/>
      </a:defRPr>
    </a:lvl7pPr>
    <a:lvl8pPr marL="2639621" algn="l" defTabSz="754177" rtl="0" eaLnBrk="1" latinLnBrk="0" hangingPunct="1">
      <a:defRPr sz="1485" kern="1200">
        <a:solidFill>
          <a:schemeClr val="tx1"/>
        </a:solidFill>
        <a:latin typeface="+mn-lt"/>
        <a:ea typeface="+mn-ea"/>
        <a:cs typeface="+mn-cs"/>
      </a:defRPr>
    </a:lvl8pPr>
    <a:lvl9pPr marL="3016711" algn="l" defTabSz="754177" rtl="0" eaLnBrk="1" latinLnBrk="0" hangingPunct="1">
      <a:defRPr sz="148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yren, Jean-louis /FR" initials="PJ/" lastIdx="4" clrIdx="0">
    <p:extLst>
      <p:ext uri="{19B8F6BF-5375-455C-9EA6-DF929625EA0E}">
        <p15:presenceInfo xmlns:p15="http://schemas.microsoft.com/office/powerpoint/2012/main" userId="S::jean-louis.peyren@sanofi.com::7c981c27-b0ba-47e2-ac44-c8a9b8f8290f" providerId="AD"/>
      </p:ext>
    </p:extLst>
  </p:cmAuthor>
  <p:cmAuthor id="2" name="Navarre, Jean-Francois (SAF) /FR" initials="NJF(/" lastIdx="5" clrIdx="1">
    <p:extLst>
      <p:ext uri="{19B8F6BF-5375-455C-9EA6-DF929625EA0E}">
        <p15:presenceInfo xmlns:p15="http://schemas.microsoft.com/office/powerpoint/2012/main" userId="S::Jean-Francois.NAVARRE@sanofi.com::1a658da9-8a90-439a-98b3-b9c24793b38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2B0CC6"/>
    <a:srgbClr val="EF4BCC"/>
    <a:srgbClr val="A80000"/>
    <a:srgbClr val="8A001A"/>
    <a:srgbClr val="A50021"/>
    <a:srgbClr val="8200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3060" y="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76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1909" y="1"/>
            <a:ext cx="2945764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F76B88-D65D-424D-A194-72D8421FA8D3}" type="datetimeFigureOut">
              <a:rPr lang="fr-FR" smtClean="0"/>
              <a:t>23/12/2022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1241425"/>
            <a:ext cx="25130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0403" y="4778376"/>
            <a:ext cx="5438457" cy="3910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1339"/>
            <a:ext cx="294576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1909" y="9431339"/>
            <a:ext cx="2945764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AF2AF7-913B-40D3-B9BF-2CCD30579F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2902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54177" rtl="0" eaLnBrk="1" latinLnBrk="0" hangingPunct="1">
      <a:defRPr sz="990" kern="1200">
        <a:solidFill>
          <a:schemeClr val="tx1"/>
        </a:solidFill>
        <a:latin typeface="+mn-lt"/>
        <a:ea typeface="+mn-ea"/>
        <a:cs typeface="+mn-cs"/>
      </a:defRPr>
    </a:lvl1pPr>
    <a:lvl2pPr marL="377088" algn="l" defTabSz="754177" rtl="0" eaLnBrk="1" latinLnBrk="0" hangingPunct="1">
      <a:defRPr sz="990" kern="1200">
        <a:solidFill>
          <a:schemeClr val="tx1"/>
        </a:solidFill>
        <a:latin typeface="+mn-lt"/>
        <a:ea typeface="+mn-ea"/>
        <a:cs typeface="+mn-cs"/>
      </a:defRPr>
    </a:lvl2pPr>
    <a:lvl3pPr marL="754177" algn="l" defTabSz="754177" rtl="0" eaLnBrk="1" latinLnBrk="0" hangingPunct="1">
      <a:defRPr sz="990" kern="1200">
        <a:solidFill>
          <a:schemeClr val="tx1"/>
        </a:solidFill>
        <a:latin typeface="+mn-lt"/>
        <a:ea typeface="+mn-ea"/>
        <a:cs typeface="+mn-cs"/>
      </a:defRPr>
    </a:lvl3pPr>
    <a:lvl4pPr marL="1131266" algn="l" defTabSz="754177" rtl="0" eaLnBrk="1" latinLnBrk="0" hangingPunct="1">
      <a:defRPr sz="990" kern="1200">
        <a:solidFill>
          <a:schemeClr val="tx1"/>
        </a:solidFill>
        <a:latin typeface="+mn-lt"/>
        <a:ea typeface="+mn-ea"/>
        <a:cs typeface="+mn-cs"/>
      </a:defRPr>
    </a:lvl4pPr>
    <a:lvl5pPr marL="1508356" algn="l" defTabSz="754177" rtl="0" eaLnBrk="1" latinLnBrk="0" hangingPunct="1">
      <a:defRPr sz="990" kern="1200">
        <a:solidFill>
          <a:schemeClr val="tx1"/>
        </a:solidFill>
        <a:latin typeface="+mn-lt"/>
        <a:ea typeface="+mn-ea"/>
        <a:cs typeface="+mn-cs"/>
      </a:defRPr>
    </a:lvl5pPr>
    <a:lvl6pPr marL="1885444" algn="l" defTabSz="754177" rtl="0" eaLnBrk="1" latinLnBrk="0" hangingPunct="1">
      <a:defRPr sz="990" kern="1200">
        <a:solidFill>
          <a:schemeClr val="tx1"/>
        </a:solidFill>
        <a:latin typeface="+mn-lt"/>
        <a:ea typeface="+mn-ea"/>
        <a:cs typeface="+mn-cs"/>
      </a:defRPr>
    </a:lvl6pPr>
    <a:lvl7pPr marL="2262533" algn="l" defTabSz="754177" rtl="0" eaLnBrk="1" latinLnBrk="0" hangingPunct="1">
      <a:defRPr sz="990" kern="1200">
        <a:solidFill>
          <a:schemeClr val="tx1"/>
        </a:solidFill>
        <a:latin typeface="+mn-lt"/>
        <a:ea typeface="+mn-ea"/>
        <a:cs typeface="+mn-cs"/>
      </a:defRPr>
    </a:lvl7pPr>
    <a:lvl8pPr marL="2639621" algn="l" defTabSz="754177" rtl="0" eaLnBrk="1" latinLnBrk="0" hangingPunct="1">
      <a:defRPr sz="990" kern="1200">
        <a:solidFill>
          <a:schemeClr val="tx1"/>
        </a:solidFill>
        <a:latin typeface="+mn-lt"/>
        <a:ea typeface="+mn-ea"/>
        <a:cs typeface="+mn-cs"/>
      </a:defRPr>
    </a:lvl8pPr>
    <a:lvl9pPr marL="3016711" algn="l" defTabSz="754177" rtl="0" eaLnBrk="1" latinLnBrk="0" hangingPunct="1">
      <a:defRPr sz="99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143125" y="1241425"/>
            <a:ext cx="2513013" cy="3351213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AF2AF7-913B-40D3-B9BF-2CCD30579F2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9166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2" y="2840571"/>
            <a:ext cx="5829301" cy="196003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1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874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74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623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49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37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24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12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2996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270D6-68BE-420C-A601-AE50880E7A8C}" type="datetimeFigureOut">
              <a:rPr lang="fr-FR" smtClean="0"/>
              <a:t>23/12/2022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CC8E-97A6-4107-BD2C-9669B7514A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0100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270D6-68BE-420C-A601-AE50880E7A8C}" type="datetimeFigureOut">
              <a:rPr lang="fr-FR" smtClean="0"/>
              <a:t>23/12/2022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CC8E-97A6-4107-BD2C-9669B7514A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1501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96"/>
            <a:ext cx="1543051" cy="7802034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96"/>
            <a:ext cx="4514851" cy="780203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270D6-68BE-420C-A601-AE50880E7A8C}" type="datetimeFigureOut">
              <a:rPr lang="fr-FR" smtClean="0"/>
              <a:t>23/12/2022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CC8E-97A6-4107-BD2C-9669B7514A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1875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270D6-68BE-420C-A601-AE50880E7A8C}" type="datetimeFigureOut">
              <a:rPr lang="fr-FR" smtClean="0"/>
              <a:t>23/12/2022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CC8E-97A6-4107-BD2C-9669B7514A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0130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6" y="5875867"/>
            <a:ext cx="5829301" cy="1816100"/>
          </a:xfrm>
        </p:spPr>
        <p:txBody>
          <a:bodyPr anchor="t"/>
          <a:lstStyle>
            <a:lvl1pPr algn="l">
              <a:defRPr sz="2515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6" y="3875630"/>
            <a:ext cx="5829301" cy="2000249"/>
          </a:xfrm>
        </p:spPr>
        <p:txBody>
          <a:bodyPr anchor="b"/>
          <a:lstStyle>
            <a:lvl1pPr marL="0" indent="0">
              <a:buNone/>
              <a:defRPr sz="1258">
                <a:solidFill>
                  <a:schemeClr val="tx1">
                    <a:tint val="75000"/>
                  </a:schemeClr>
                </a:solidFill>
              </a:defRPr>
            </a:lvl1pPr>
            <a:lvl2pPr marL="287455" indent="0">
              <a:buNone/>
              <a:defRPr sz="1132">
                <a:solidFill>
                  <a:schemeClr val="tx1">
                    <a:tint val="75000"/>
                  </a:schemeClr>
                </a:solidFill>
              </a:defRPr>
            </a:lvl2pPr>
            <a:lvl3pPr marL="574910" indent="0">
              <a:buNone/>
              <a:defRPr sz="1006">
                <a:solidFill>
                  <a:schemeClr val="tx1">
                    <a:tint val="75000"/>
                  </a:schemeClr>
                </a:solidFill>
              </a:defRPr>
            </a:lvl3pPr>
            <a:lvl4pPr marL="862366" indent="0">
              <a:buNone/>
              <a:defRPr sz="880">
                <a:solidFill>
                  <a:schemeClr val="tx1">
                    <a:tint val="75000"/>
                  </a:schemeClr>
                </a:solidFill>
              </a:defRPr>
            </a:lvl4pPr>
            <a:lvl5pPr marL="1149821" indent="0">
              <a:buNone/>
              <a:defRPr sz="880">
                <a:solidFill>
                  <a:schemeClr val="tx1">
                    <a:tint val="75000"/>
                  </a:schemeClr>
                </a:solidFill>
              </a:defRPr>
            </a:lvl5pPr>
            <a:lvl6pPr marL="1437276" indent="0">
              <a:buNone/>
              <a:defRPr sz="880">
                <a:solidFill>
                  <a:schemeClr val="tx1">
                    <a:tint val="75000"/>
                  </a:schemeClr>
                </a:solidFill>
              </a:defRPr>
            </a:lvl6pPr>
            <a:lvl7pPr marL="1724732" indent="0">
              <a:buNone/>
              <a:defRPr sz="880">
                <a:solidFill>
                  <a:schemeClr val="tx1">
                    <a:tint val="75000"/>
                  </a:schemeClr>
                </a:solidFill>
              </a:defRPr>
            </a:lvl7pPr>
            <a:lvl8pPr marL="2012186" indent="0">
              <a:buNone/>
              <a:defRPr sz="880">
                <a:solidFill>
                  <a:schemeClr val="tx1">
                    <a:tint val="75000"/>
                  </a:schemeClr>
                </a:solidFill>
              </a:defRPr>
            </a:lvl8pPr>
            <a:lvl9pPr marL="2299641" indent="0">
              <a:buNone/>
              <a:defRPr sz="8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270D6-68BE-420C-A601-AE50880E7A8C}" type="datetimeFigureOut">
              <a:rPr lang="fr-FR" smtClean="0"/>
              <a:t>23/12/2022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CC8E-97A6-4107-BD2C-9669B7514A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422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1" y="2133613"/>
            <a:ext cx="3028951" cy="6034617"/>
          </a:xfrm>
        </p:spPr>
        <p:txBody>
          <a:bodyPr/>
          <a:lstStyle>
            <a:lvl1pPr>
              <a:defRPr sz="1761"/>
            </a:lvl1pPr>
            <a:lvl2pPr>
              <a:defRPr sz="1509"/>
            </a:lvl2pPr>
            <a:lvl3pPr>
              <a:defRPr sz="1258"/>
            </a:lvl3pPr>
            <a:lvl4pPr>
              <a:defRPr sz="1132"/>
            </a:lvl4pPr>
            <a:lvl5pPr>
              <a:defRPr sz="1132"/>
            </a:lvl5pPr>
            <a:lvl6pPr>
              <a:defRPr sz="1132"/>
            </a:lvl6pPr>
            <a:lvl7pPr>
              <a:defRPr sz="1132"/>
            </a:lvl7pPr>
            <a:lvl8pPr>
              <a:defRPr sz="1132"/>
            </a:lvl8pPr>
            <a:lvl9pPr>
              <a:defRPr sz="1132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1" y="2133613"/>
            <a:ext cx="3028951" cy="6034617"/>
          </a:xfrm>
        </p:spPr>
        <p:txBody>
          <a:bodyPr/>
          <a:lstStyle>
            <a:lvl1pPr>
              <a:defRPr sz="1761"/>
            </a:lvl1pPr>
            <a:lvl2pPr>
              <a:defRPr sz="1509"/>
            </a:lvl2pPr>
            <a:lvl3pPr>
              <a:defRPr sz="1258"/>
            </a:lvl3pPr>
            <a:lvl4pPr>
              <a:defRPr sz="1132"/>
            </a:lvl4pPr>
            <a:lvl5pPr>
              <a:defRPr sz="1132"/>
            </a:lvl5pPr>
            <a:lvl6pPr>
              <a:defRPr sz="1132"/>
            </a:lvl6pPr>
            <a:lvl7pPr>
              <a:defRPr sz="1132"/>
            </a:lvl7pPr>
            <a:lvl8pPr>
              <a:defRPr sz="1132"/>
            </a:lvl8pPr>
            <a:lvl9pPr>
              <a:defRPr sz="1132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270D6-68BE-420C-A601-AE50880E7A8C}" type="datetimeFigureOut">
              <a:rPr lang="fr-FR" smtClean="0"/>
              <a:t>23/12/2022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CC8E-97A6-4107-BD2C-9669B7514A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8079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7" y="2046818"/>
            <a:ext cx="3030141" cy="853016"/>
          </a:xfrm>
        </p:spPr>
        <p:txBody>
          <a:bodyPr anchor="b"/>
          <a:lstStyle>
            <a:lvl1pPr marL="0" indent="0">
              <a:buNone/>
              <a:defRPr sz="1509" b="1"/>
            </a:lvl1pPr>
            <a:lvl2pPr marL="287455" indent="0">
              <a:buNone/>
              <a:defRPr sz="1258" b="1"/>
            </a:lvl2pPr>
            <a:lvl3pPr marL="574910" indent="0">
              <a:buNone/>
              <a:defRPr sz="1132" b="1"/>
            </a:lvl3pPr>
            <a:lvl4pPr marL="862366" indent="0">
              <a:buNone/>
              <a:defRPr sz="1006" b="1"/>
            </a:lvl4pPr>
            <a:lvl5pPr marL="1149821" indent="0">
              <a:buNone/>
              <a:defRPr sz="1006" b="1"/>
            </a:lvl5pPr>
            <a:lvl6pPr marL="1437276" indent="0">
              <a:buNone/>
              <a:defRPr sz="1006" b="1"/>
            </a:lvl6pPr>
            <a:lvl7pPr marL="1724732" indent="0">
              <a:buNone/>
              <a:defRPr sz="1006" b="1"/>
            </a:lvl7pPr>
            <a:lvl8pPr marL="2012186" indent="0">
              <a:buNone/>
              <a:defRPr sz="1006" b="1"/>
            </a:lvl8pPr>
            <a:lvl9pPr marL="2299641" indent="0">
              <a:buNone/>
              <a:defRPr sz="1006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7" y="2899833"/>
            <a:ext cx="3030141" cy="5268384"/>
          </a:xfrm>
        </p:spPr>
        <p:txBody>
          <a:bodyPr/>
          <a:lstStyle>
            <a:lvl1pPr>
              <a:defRPr sz="1509"/>
            </a:lvl1pPr>
            <a:lvl2pPr>
              <a:defRPr sz="1258"/>
            </a:lvl2pPr>
            <a:lvl3pPr>
              <a:defRPr sz="1132"/>
            </a:lvl3pPr>
            <a:lvl4pPr>
              <a:defRPr sz="1006"/>
            </a:lvl4pPr>
            <a:lvl5pPr>
              <a:defRPr sz="1006"/>
            </a:lvl5pPr>
            <a:lvl6pPr>
              <a:defRPr sz="1006"/>
            </a:lvl6pPr>
            <a:lvl7pPr>
              <a:defRPr sz="1006"/>
            </a:lvl7pPr>
            <a:lvl8pPr>
              <a:defRPr sz="1006"/>
            </a:lvl8pPr>
            <a:lvl9pPr>
              <a:defRPr sz="1006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4" y="2046818"/>
            <a:ext cx="3031331" cy="853016"/>
          </a:xfrm>
        </p:spPr>
        <p:txBody>
          <a:bodyPr anchor="b"/>
          <a:lstStyle>
            <a:lvl1pPr marL="0" indent="0">
              <a:buNone/>
              <a:defRPr sz="1509" b="1"/>
            </a:lvl1pPr>
            <a:lvl2pPr marL="287455" indent="0">
              <a:buNone/>
              <a:defRPr sz="1258" b="1"/>
            </a:lvl2pPr>
            <a:lvl3pPr marL="574910" indent="0">
              <a:buNone/>
              <a:defRPr sz="1132" b="1"/>
            </a:lvl3pPr>
            <a:lvl4pPr marL="862366" indent="0">
              <a:buNone/>
              <a:defRPr sz="1006" b="1"/>
            </a:lvl4pPr>
            <a:lvl5pPr marL="1149821" indent="0">
              <a:buNone/>
              <a:defRPr sz="1006" b="1"/>
            </a:lvl5pPr>
            <a:lvl6pPr marL="1437276" indent="0">
              <a:buNone/>
              <a:defRPr sz="1006" b="1"/>
            </a:lvl6pPr>
            <a:lvl7pPr marL="1724732" indent="0">
              <a:buNone/>
              <a:defRPr sz="1006" b="1"/>
            </a:lvl7pPr>
            <a:lvl8pPr marL="2012186" indent="0">
              <a:buNone/>
              <a:defRPr sz="1006" b="1"/>
            </a:lvl8pPr>
            <a:lvl9pPr marL="2299641" indent="0">
              <a:buNone/>
              <a:defRPr sz="1006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4" y="2899833"/>
            <a:ext cx="3031331" cy="5268384"/>
          </a:xfrm>
        </p:spPr>
        <p:txBody>
          <a:bodyPr/>
          <a:lstStyle>
            <a:lvl1pPr>
              <a:defRPr sz="1509"/>
            </a:lvl1pPr>
            <a:lvl2pPr>
              <a:defRPr sz="1258"/>
            </a:lvl2pPr>
            <a:lvl3pPr>
              <a:defRPr sz="1132"/>
            </a:lvl3pPr>
            <a:lvl4pPr>
              <a:defRPr sz="1006"/>
            </a:lvl4pPr>
            <a:lvl5pPr>
              <a:defRPr sz="1006"/>
            </a:lvl5pPr>
            <a:lvl6pPr>
              <a:defRPr sz="1006"/>
            </a:lvl6pPr>
            <a:lvl7pPr>
              <a:defRPr sz="1006"/>
            </a:lvl7pPr>
            <a:lvl8pPr>
              <a:defRPr sz="1006"/>
            </a:lvl8pPr>
            <a:lvl9pPr>
              <a:defRPr sz="1006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270D6-68BE-420C-A601-AE50880E7A8C}" type="datetimeFigureOut">
              <a:rPr lang="fr-FR" smtClean="0"/>
              <a:t>23/12/2022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CC8E-97A6-4107-BD2C-9669B7514A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0949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270D6-68BE-420C-A601-AE50880E7A8C}" type="datetimeFigureOut">
              <a:rPr lang="fr-FR" smtClean="0"/>
              <a:t>23/12/2022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CC8E-97A6-4107-BD2C-9669B7514A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2373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270D6-68BE-420C-A601-AE50880E7A8C}" type="datetimeFigureOut">
              <a:rPr lang="fr-FR" smtClean="0"/>
              <a:t>23/12/2022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CC8E-97A6-4107-BD2C-9669B7514A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3496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4" y="364068"/>
            <a:ext cx="2256235" cy="1549400"/>
          </a:xfrm>
        </p:spPr>
        <p:txBody>
          <a:bodyPr anchor="b"/>
          <a:lstStyle>
            <a:lvl1pPr algn="l">
              <a:defRPr sz="1258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91" y="364079"/>
            <a:ext cx="3833813" cy="7804151"/>
          </a:xfrm>
        </p:spPr>
        <p:txBody>
          <a:bodyPr/>
          <a:lstStyle>
            <a:lvl1pPr>
              <a:defRPr sz="2012"/>
            </a:lvl1pPr>
            <a:lvl2pPr>
              <a:defRPr sz="1761"/>
            </a:lvl2pPr>
            <a:lvl3pPr>
              <a:defRPr sz="1509"/>
            </a:lvl3pPr>
            <a:lvl4pPr>
              <a:defRPr sz="1258"/>
            </a:lvl4pPr>
            <a:lvl5pPr>
              <a:defRPr sz="1258"/>
            </a:lvl5pPr>
            <a:lvl6pPr>
              <a:defRPr sz="1258"/>
            </a:lvl6pPr>
            <a:lvl7pPr>
              <a:defRPr sz="1258"/>
            </a:lvl7pPr>
            <a:lvl8pPr>
              <a:defRPr sz="1258"/>
            </a:lvl8pPr>
            <a:lvl9pPr>
              <a:defRPr sz="1258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4" y="1913478"/>
            <a:ext cx="2256235" cy="6254751"/>
          </a:xfrm>
        </p:spPr>
        <p:txBody>
          <a:bodyPr/>
          <a:lstStyle>
            <a:lvl1pPr marL="0" indent="0">
              <a:buNone/>
              <a:defRPr sz="880"/>
            </a:lvl1pPr>
            <a:lvl2pPr marL="287455" indent="0">
              <a:buNone/>
              <a:defRPr sz="754"/>
            </a:lvl2pPr>
            <a:lvl3pPr marL="574910" indent="0">
              <a:buNone/>
              <a:defRPr sz="629"/>
            </a:lvl3pPr>
            <a:lvl4pPr marL="862366" indent="0">
              <a:buNone/>
              <a:defRPr sz="566"/>
            </a:lvl4pPr>
            <a:lvl5pPr marL="1149821" indent="0">
              <a:buNone/>
              <a:defRPr sz="566"/>
            </a:lvl5pPr>
            <a:lvl6pPr marL="1437276" indent="0">
              <a:buNone/>
              <a:defRPr sz="566"/>
            </a:lvl6pPr>
            <a:lvl7pPr marL="1724732" indent="0">
              <a:buNone/>
              <a:defRPr sz="566"/>
            </a:lvl7pPr>
            <a:lvl8pPr marL="2012186" indent="0">
              <a:buNone/>
              <a:defRPr sz="566"/>
            </a:lvl8pPr>
            <a:lvl9pPr marL="2299641" indent="0">
              <a:buNone/>
              <a:defRPr sz="566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270D6-68BE-420C-A601-AE50880E7A8C}" type="datetimeFigureOut">
              <a:rPr lang="fr-FR" smtClean="0"/>
              <a:t>23/12/2022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CC8E-97A6-4107-BD2C-9669B7514A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6249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8" y="6400811"/>
            <a:ext cx="4114800" cy="755651"/>
          </a:xfrm>
        </p:spPr>
        <p:txBody>
          <a:bodyPr anchor="b"/>
          <a:lstStyle>
            <a:lvl1pPr algn="l">
              <a:defRPr sz="1258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8" y="817033"/>
            <a:ext cx="4114800" cy="5486400"/>
          </a:xfrm>
        </p:spPr>
        <p:txBody>
          <a:bodyPr/>
          <a:lstStyle>
            <a:lvl1pPr marL="0" indent="0">
              <a:buNone/>
              <a:defRPr sz="2012"/>
            </a:lvl1pPr>
            <a:lvl2pPr marL="287455" indent="0">
              <a:buNone/>
              <a:defRPr sz="1761"/>
            </a:lvl2pPr>
            <a:lvl3pPr marL="574910" indent="0">
              <a:buNone/>
              <a:defRPr sz="1509"/>
            </a:lvl3pPr>
            <a:lvl4pPr marL="862366" indent="0">
              <a:buNone/>
              <a:defRPr sz="1258"/>
            </a:lvl4pPr>
            <a:lvl5pPr marL="1149821" indent="0">
              <a:buNone/>
              <a:defRPr sz="1258"/>
            </a:lvl5pPr>
            <a:lvl6pPr marL="1437276" indent="0">
              <a:buNone/>
              <a:defRPr sz="1258"/>
            </a:lvl6pPr>
            <a:lvl7pPr marL="1724732" indent="0">
              <a:buNone/>
              <a:defRPr sz="1258"/>
            </a:lvl7pPr>
            <a:lvl8pPr marL="2012186" indent="0">
              <a:buNone/>
              <a:defRPr sz="1258"/>
            </a:lvl8pPr>
            <a:lvl9pPr marL="2299641" indent="0">
              <a:buNone/>
              <a:defRPr sz="1258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8" y="7156463"/>
            <a:ext cx="4114800" cy="1073149"/>
          </a:xfrm>
        </p:spPr>
        <p:txBody>
          <a:bodyPr/>
          <a:lstStyle>
            <a:lvl1pPr marL="0" indent="0">
              <a:buNone/>
              <a:defRPr sz="880"/>
            </a:lvl1pPr>
            <a:lvl2pPr marL="287455" indent="0">
              <a:buNone/>
              <a:defRPr sz="754"/>
            </a:lvl2pPr>
            <a:lvl3pPr marL="574910" indent="0">
              <a:buNone/>
              <a:defRPr sz="629"/>
            </a:lvl3pPr>
            <a:lvl4pPr marL="862366" indent="0">
              <a:buNone/>
              <a:defRPr sz="566"/>
            </a:lvl4pPr>
            <a:lvl5pPr marL="1149821" indent="0">
              <a:buNone/>
              <a:defRPr sz="566"/>
            </a:lvl5pPr>
            <a:lvl6pPr marL="1437276" indent="0">
              <a:buNone/>
              <a:defRPr sz="566"/>
            </a:lvl6pPr>
            <a:lvl7pPr marL="1724732" indent="0">
              <a:buNone/>
              <a:defRPr sz="566"/>
            </a:lvl7pPr>
            <a:lvl8pPr marL="2012186" indent="0">
              <a:buNone/>
              <a:defRPr sz="566"/>
            </a:lvl8pPr>
            <a:lvl9pPr marL="2299641" indent="0">
              <a:buNone/>
              <a:defRPr sz="566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270D6-68BE-420C-A601-AE50880E7A8C}" type="datetimeFigureOut">
              <a:rPr lang="fr-FR" smtClean="0"/>
              <a:t>23/12/2022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CC8E-97A6-4107-BD2C-9669B7514A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0349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1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133613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2" y="8475145"/>
            <a:ext cx="1600200" cy="486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270D6-68BE-420C-A601-AE50880E7A8C}" type="datetimeFigureOut">
              <a:rPr lang="fr-FR" smtClean="0"/>
              <a:t>23/12/2022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3" y="8475145"/>
            <a:ext cx="2171700" cy="486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45"/>
            <a:ext cx="1600200" cy="486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3CC8E-97A6-4107-BD2C-9669B7514A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6759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74910" rtl="0" eaLnBrk="1" latinLnBrk="0" hangingPunct="1">
        <a:spcBef>
          <a:spcPct val="0"/>
        </a:spcBef>
        <a:buNone/>
        <a:defRPr sz="27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5593" indent="-215593" algn="l" defTabSz="57491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12" kern="1200">
          <a:solidFill>
            <a:schemeClr val="tx1"/>
          </a:solidFill>
          <a:latin typeface="+mn-lt"/>
          <a:ea typeface="+mn-ea"/>
          <a:cs typeface="+mn-cs"/>
        </a:defRPr>
      </a:lvl1pPr>
      <a:lvl2pPr marL="467115" indent="-179660" algn="l" defTabSz="574910" rtl="0" eaLnBrk="1" latinLnBrk="0" hangingPunct="1">
        <a:spcBef>
          <a:spcPct val="20000"/>
        </a:spcBef>
        <a:buFont typeface="Arial" panose="020B0604020202020204" pitchFamily="34" charset="0"/>
        <a:buChar char="–"/>
        <a:defRPr sz="1761" kern="1200">
          <a:solidFill>
            <a:schemeClr val="tx1"/>
          </a:solidFill>
          <a:latin typeface="+mn-lt"/>
          <a:ea typeface="+mn-ea"/>
          <a:cs typeface="+mn-cs"/>
        </a:defRPr>
      </a:lvl2pPr>
      <a:lvl3pPr marL="718638" indent="-143728" algn="l" defTabSz="57491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9" kern="1200">
          <a:solidFill>
            <a:schemeClr val="tx1"/>
          </a:solidFill>
          <a:latin typeface="+mn-lt"/>
          <a:ea typeface="+mn-ea"/>
          <a:cs typeface="+mn-cs"/>
        </a:defRPr>
      </a:lvl3pPr>
      <a:lvl4pPr marL="1006093" indent="-143728" algn="l" defTabSz="574910" rtl="0" eaLnBrk="1" latinLnBrk="0" hangingPunct="1">
        <a:spcBef>
          <a:spcPct val="20000"/>
        </a:spcBef>
        <a:buFont typeface="Arial" panose="020B0604020202020204" pitchFamily="34" charset="0"/>
        <a:buChar char="–"/>
        <a:defRPr sz="1258" kern="1200">
          <a:solidFill>
            <a:schemeClr val="tx1"/>
          </a:solidFill>
          <a:latin typeface="+mn-lt"/>
          <a:ea typeface="+mn-ea"/>
          <a:cs typeface="+mn-cs"/>
        </a:defRPr>
      </a:lvl4pPr>
      <a:lvl5pPr marL="1293549" indent="-143728" algn="l" defTabSz="574910" rtl="0" eaLnBrk="1" latinLnBrk="0" hangingPunct="1">
        <a:spcBef>
          <a:spcPct val="20000"/>
        </a:spcBef>
        <a:buFont typeface="Arial" panose="020B0604020202020204" pitchFamily="34" charset="0"/>
        <a:buChar char="»"/>
        <a:defRPr sz="1258" kern="1200">
          <a:solidFill>
            <a:schemeClr val="tx1"/>
          </a:solidFill>
          <a:latin typeface="+mn-lt"/>
          <a:ea typeface="+mn-ea"/>
          <a:cs typeface="+mn-cs"/>
        </a:defRPr>
      </a:lvl5pPr>
      <a:lvl6pPr marL="1581004" indent="-143728" algn="l" defTabSz="57491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58" kern="1200">
          <a:solidFill>
            <a:schemeClr val="tx1"/>
          </a:solidFill>
          <a:latin typeface="+mn-lt"/>
          <a:ea typeface="+mn-ea"/>
          <a:cs typeface="+mn-cs"/>
        </a:defRPr>
      </a:lvl6pPr>
      <a:lvl7pPr marL="1868459" indent="-143728" algn="l" defTabSz="57491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58" kern="1200">
          <a:solidFill>
            <a:schemeClr val="tx1"/>
          </a:solidFill>
          <a:latin typeface="+mn-lt"/>
          <a:ea typeface="+mn-ea"/>
          <a:cs typeface="+mn-cs"/>
        </a:defRPr>
      </a:lvl7pPr>
      <a:lvl8pPr marL="2155915" indent="-143728" algn="l" defTabSz="57491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58" kern="1200">
          <a:solidFill>
            <a:schemeClr val="tx1"/>
          </a:solidFill>
          <a:latin typeface="+mn-lt"/>
          <a:ea typeface="+mn-ea"/>
          <a:cs typeface="+mn-cs"/>
        </a:defRPr>
      </a:lvl8pPr>
      <a:lvl9pPr marL="2443369" indent="-143728" algn="l" defTabSz="57491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5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574910" rtl="0" eaLnBrk="1" latinLnBrk="0" hangingPunct="1">
        <a:defRPr sz="1132" kern="1200">
          <a:solidFill>
            <a:schemeClr val="tx1"/>
          </a:solidFill>
          <a:latin typeface="+mn-lt"/>
          <a:ea typeface="+mn-ea"/>
          <a:cs typeface="+mn-cs"/>
        </a:defRPr>
      </a:lvl1pPr>
      <a:lvl2pPr marL="287455" algn="l" defTabSz="574910" rtl="0" eaLnBrk="1" latinLnBrk="0" hangingPunct="1">
        <a:defRPr sz="1132" kern="1200">
          <a:solidFill>
            <a:schemeClr val="tx1"/>
          </a:solidFill>
          <a:latin typeface="+mn-lt"/>
          <a:ea typeface="+mn-ea"/>
          <a:cs typeface="+mn-cs"/>
        </a:defRPr>
      </a:lvl2pPr>
      <a:lvl3pPr marL="574910" algn="l" defTabSz="574910" rtl="0" eaLnBrk="1" latinLnBrk="0" hangingPunct="1">
        <a:defRPr sz="1132" kern="1200">
          <a:solidFill>
            <a:schemeClr val="tx1"/>
          </a:solidFill>
          <a:latin typeface="+mn-lt"/>
          <a:ea typeface="+mn-ea"/>
          <a:cs typeface="+mn-cs"/>
        </a:defRPr>
      </a:lvl3pPr>
      <a:lvl4pPr marL="862366" algn="l" defTabSz="574910" rtl="0" eaLnBrk="1" latinLnBrk="0" hangingPunct="1">
        <a:defRPr sz="1132" kern="1200">
          <a:solidFill>
            <a:schemeClr val="tx1"/>
          </a:solidFill>
          <a:latin typeface="+mn-lt"/>
          <a:ea typeface="+mn-ea"/>
          <a:cs typeface="+mn-cs"/>
        </a:defRPr>
      </a:lvl4pPr>
      <a:lvl5pPr marL="1149821" algn="l" defTabSz="574910" rtl="0" eaLnBrk="1" latinLnBrk="0" hangingPunct="1">
        <a:defRPr sz="1132" kern="1200">
          <a:solidFill>
            <a:schemeClr val="tx1"/>
          </a:solidFill>
          <a:latin typeface="+mn-lt"/>
          <a:ea typeface="+mn-ea"/>
          <a:cs typeface="+mn-cs"/>
        </a:defRPr>
      </a:lvl5pPr>
      <a:lvl6pPr marL="1437276" algn="l" defTabSz="574910" rtl="0" eaLnBrk="1" latinLnBrk="0" hangingPunct="1">
        <a:defRPr sz="1132" kern="1200">
          <a:solidFill>
            <a:schemeClr val="tx1"/>
          </a:solidFill>
          <a:latin typeface="+mn-lt"/>
          <a:ea typeface="+mn-ea"/>
          <a:cs typeface="+mn-cs"/>
        </a:defRPr>
      </a:lvl6pPr>
      <a:lvl7pPr marL="1724732" algn="l" defTabSz="574910" rtl="0" eaLnBrk="1" latinLnBrk="0" hangingPunct="1">
        <a:defRPr sz="1132" kern="1200">
          <a:solidFill>
            <a:schemeClr val="tx1"/>
          </a:solidFill>
          <a:latin typeface="+mn-lt"/>
          <a:ea typeface="+mn-ea"/>
          <a:cs typeface="+mn-cs"/>
        </a:defRPr>
      </a:lvl7pPr>
      <a:lvl8pPr marL="2012186" algn="l" defTabSz="574910" rtl="0" eaLnBrk="1" latinLnBrk="0" hangingPunct="1">
        <a:defRPr sz="1132" kern="1200">
          <a:solidFill>
            <a:schemeClr val="tx1"/>
          </a:solidFill>
          <a:latin typeface="+mn-lt"/>
          <a:ea typeface="+mn-ea"/>
          <a:cs typeface="+mn-cs"/>
        </a:defRPr>
      </a:lvl8pPr>
      <a:lvl9pPr marL="2299641" algn="l" defTabSz="574910" rtl="0" eaLnBrk="1" latinLnBrk="0" hangingPunct="1">
        <a:defRPr sz="113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2428ADA-54EE-4C24-B31B-B4E1CB9F3010}"/>
              </a:ext>
            </a:extLst>
          </p:cNvPr>
          <p:cNvSpPr/>
          <p:nvPr/>
        </p:nvSpPr>
        <p:spPr>
          <a:xfrm>
            <a:off x="293572" y="-1"/>
            <a:ext cx="6597352" cy="755577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Double vague 12">
            <a:extLst>
              <a:ext uri="{FF2B5EF4-FFF2-40B4-BE49-F238E27FC236}">
                <a16:creationId xmlns:a16="http://schemas.microsoft.com/office/drawing/2014/main" id="{6356B73A-828B-4852-BEFA-CCC0589EAE7D}"/>
              </a:ext>
            </a:extLst>
          </p:cNvPr>
          <p:cNvSpPr/>
          <p:nvPr/>
        </p:nvSpPr>
        <p:spPr>
          <a:xfrm rot="16200000">
            <a:off x="-4402339" y="4402341"/>
            <a:ext cx="9144000" cy="339318"/>
          </a:xfrm>
          <a:prstGeom prst="doubleWave">
            <a:avLst/>
          </a:prstGeom>
          <a:solidFill>
            <a:srgbClr val="A50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wrap="square" rtlCol="0" anchor="ctr"/>
          <a:lstStyle/>
          <a:p>
            <a:pPr algn="ctr"/>
            <a:r>
              <a:rPr lang="fr-FR" sz="692" dirty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fr-FR" sz="1132" dirty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3ds Condensed" panose="02000503020000020004" pitchFamily="2" charset="0"/>
                <a:ea typeface="Gulim" panose="020B0600000101010101" pitchFamily="34" charset="-127"/>
              </a:rPr>
              <a:t>CG  T-SANOFI</a:t>
            </a:r>
          </a:p>
        </p:txBody>
      </p:sp>
      <p:pic>
        <p:nvPicPr>
          <p:cNvPr id="11" name="Image 10" descr="Une image contenant texte&#10;&#10;Description générée automatiquement">
            <a:extLst>
              <a:ext uri="{FF2B5EF4-FFF2-40B4-BE49-F238E27FC236}">
                <a16:creationId xmlns:a16="http://schemas.microsoft.com/office/drawing/2014/main" id="{1A72C921-7089-4D76-95B0-CF7B2413A64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495" y="38101"/>
            <a:ext cx="5129557" cy="618331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424A72F5-1073-43DF-A828-368C4C97930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6230" y="90607"/>
            <a:ext cx="557089" cy="557089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D22AF8C8-6C49-460E-8F3E-DF355D7512F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99" y="82958"/>
            <a:ext cx="557089" cy="557089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FB4B7CD1-22F9-4A42-8B1F-273D01E8244E}"/>
              </a:ext>
            </a:extLst>
          </p:cNvPr>
          <p:cNvSpPr txBox="1"/>
          <p:nvPr/>
        </p:nvSpPr>
        <p:spPr>
          <a:xfrm>
            <a:off x="662056" y="739390"/>
            <a:ext cx="55338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Communiqué de presse CGT SANOFI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DBC4FC1-B4EC-4A2B-9807-8450089A6323}"/>
              </a:ext>
            </a:extLst>
          </p:cNvPr>
          <p:cNvSpPr txBox="1"/>
          <p:nvPr/>
        </p:nvSpPr>
        <p:spPr>
          <a:xfrm>
            <a:off x="419325" y="1156199"/>
            <a:ext cx="62178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Chez Sanofi les sanctions tombent contre les leaders  CGT.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CD6BCC8A-EFAA-4A8B-9DCF-1A6D1D2B6BDD}"/>
              </a:ext>
            </a:extLst>
          </p:cNvPr>
          <p:cNvSpPr txBox="1"/>
          <p:nvPr/>
        </p:nvSpPr>
        <p:spPr>
          <a:xfrm>
            <a:off x="419325" y="2110306"/>
            <a:ext cx="6343994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400" dirty="0"/>
              <a:t>Après plus d’un mois de grève du 14 novembre au 14 décembre 2022, voila que déjà 3 de nos leaders CGT et 1 non syndiqué, sont mis sous pression par le groupe SANOFI. </a:t>
            </a:r>
          </a:p>
          <a:p>
            <a:pPr algn="just"/>
            <a:r>
              <a:rPr lang="fr-FR" sz="1400" dirty="0"/>
              <a:t>Pour 1 une convocation le 21 décembre pour un entretien préalable à sanction, et pour les 3 autres les 04 et 05 janvier pour des entretiens </a:t>
            </a:r>
            <a:r>
              <a:rPr lang="fr-FR" sz="1400" b="1" dirty="0"/>
              <a:t>préalables pouvant aller jusqu’au licenciement pour </a:t>
            </a:r>
            <a:r>
              <a:rPr lang="fr-FR" sz="1400" b="1" u="sng" dirty="0"/>
              <a:t>faute lourde</a:t>
            </a:r>
            <a:r>
              <a:rPr lang="fr-FR" sz="1400" b="1" dirty="0"/>
              <a:t>.</a:t>
            </a:r>
          </a:p>
          <a:p>
            <a:pPr algn="ctr"/>
            <a:endParaRPr lang="fr-FR" sz="800" b="1" dirty="0"/>
          </a:p>
          <a:p>
            <a:pPr algn="ctr"/>
            <a:r>
              <a:rPr lang="fr-FR" sz="1400" b="1" dirty="0"/>
              <a:t>  Demain quel syndicaliste CGT ou apparenté verra son  tour venir ?</a:t>
            </a:r>
          </a:p>
          <a:p>
            <a:pPr algn="ctr"/>
            <a:endParaRPr lang="fr-FR" sz="800" b="1" dirty="0"/>
          </a:p>
          <a:p>
            <a:pPr algn="just"/>
            <a:r>
              <a:rPr lang="fr-FR" sz="1400" dirty="0"/>
              <a:t>Après un conflit social historique dans le groupe Sanofi la direction fait preuve d’aveu de faiblesse en visant des leaders CGT pour tuer toute rébellion à venir. </a:t>
            </a:r>
          </a:p>
          <a:p>
            <a:pPr algn="ctr"/>
            <a:r>
              <a:rPr lang="fr-FR" sz="1400" b="1" dirty="0"/>
              <a:t>Chez Sanofi on veut couper les tête qui dépassent</a:t>
            </a:r>
            <a:r>
              <a:rPr lang="fr-FR" sz="1400" dirty="0"/>
              <a:t>.</a:t>
            </a:r>
          </a:p>
          <a:p>
            <a:pPr algn="just"/>
            <a:r>
              <a:rPr lang="fr-FR" sz="1400" dirty="0"/>
              <a:t>Des méthodes dignes des représailles du patronat du siècle dernier, voire même du 19</a:t>
            </a:r>
            <a:r>
              <a:rPr lang="fr-FR" sz="1400" baseline="30000" dirty="0"/>
              <a:t>ème</a:t>
            </a:r>
            <a:r>
              <a:rPr lang="fr-FR" sz="1400" dirty="0"/>
              <a:t> siècle.  Après les gaz lacrymo, les coups de matraques, voici le spectre des licenciements.</a:t>
            </a:r>
          </a:p>
          <a:p>
            <a:pPr algn="just"/>
            <a:endParaRPr lang="fr-FR" sz="800" dirty="0"/>
          </a:p>
          <a:p>
            <a:pPr algn="just"/>
            <a:r>
              <a:rPr lang="fr-FR" sz="1400" dirty="0"/>
              <a:t>La  direction fait fausse route en pensant que le bâton va faire le sale travail. Cette attitude menaçante de la direction en dit long de son incompréhension face à un climat social qui change et des travailleurs qu’elle ne comprend plus. </a:t>
            </a:r>
          </a:p>
          <a:p>
            <a:pPr algn="just"/>
            <a:endParaRPr lang="fr-FR" sz="800" dirty="0"/>
          </a:p>
          <a:p>
            <a:pPr algn="just"/>
            <a:r>
              <a:rPr lang="fr-FR" sz="1400" dirty="0"/>
              <a:t>Sanofi est à contresens de l’histoire. Son patron </a:t>
            </a:r>
            <a:r>
              <a:rPr lang="fr-FR" sz="1400" b="1" dirty="0"/>
              <a:t>Paul Hudson </a:t>
            </a:r>
            <a:r>
              <a:rPr lang="fr-FR" sz="1400" dirty="0"/>
              <a:t>nous expliquait que nous avions des actions passéistes, mais la méthode mise en place par ses équipes serait-elle moderne ? User du pouvoir patronal de sanction pour faire taire en voila une belle vision moderne du monde du travail et du </a:t>
            </a:r>
            <a:r>
              <a:rPr lang="fr-FR" sz="1400"/>
              <a:t>dialogue social  </a:t>
            </a:r>
            <a:r>
              <a:rPr lang="fr-FR" sz="1400" dirty="0"/>
              <a:t>… </a:t>
            </a:r>
          </a:p>
          <a:p>
            <a:pPr algn="just"/>
            <a:endParaRPr lang="fr-FR" sz="800" dirty="0"/>
          </a:p>
          <a:p>
            <a:pPr algn="ctr"/>
            <a:r>
              <a:rPr lang="fr-FR" sz="1400" b="1" dirty="0"/>
              <a:t>Les 04 et 05 janvier la CGT appelle tous les salariés, à se réunir sur le site de Le-Trait à partir de 13H00, et à la grève de 14h00 à 15h00 et à se rassembler en local devant tous les bureaux de nos RH.</a:t>
            </a:r>
          </a:p>
          <a:p>
            <a:pPr algn="ctr"/>
            <a:endParaRPr lang="fr-FR" sz="800" b="1" dirty="0"/>
          </a:p>
          <a:p>
            <a:pPr algn="just"/>
            <a:r>
              <a:rPr lang="fr-FR" sz="1400" b="1" dirty="0"/>
              <a:t>La CGT demande à la direction de se ressaisir, et surtout exige la levée toutes sanctions pesant sur les têtes des salariés défendants des idées nouvelles et forces de progrès sociaux.</a:t>
            </a:r>
          </a:p>
        </p:txBody>
      </p:sp>
      <p:pic>
        <p:nvPicPr>
          <p:cNvPr id="18" name="Graphique 1" descr="Smartphone avec un remplissage uni">
            <a:extLst>
              <a:ext uri="{FF2B5EF4-FFF2-40B4-BE49-F238E27FC236}">
                <a16:creationId xmlns:a16="http://schemas.microsoft.com/office/drawing/2014/main" id="{120712B2-A13C-478C-B970-F7D1C512B22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0376028">
            <a:off x="430410" y="8652450"/>
            <a:ext cx="321030" cy="321030"/>
          </a:xfrm>
          <a:prstGeom prst="rect">
            <a:avLst/>
          </a:prstGeom>
        </p:spPr>
      </p:pic>
      <p:sp>
        <p:nvSpPr>
          <p:cNvPr id="20" name="ZoneTexte 19">
            <a:extLst>
              <a:ext uri="{FF2B5EF4-FFF2-40B4-BE49-F238E27FC236}">
                <a16:creationId xmlns:a16="http://schemas.microsoft.com/office/drawing/2014/main" id="{3B34447C-3573-4261-A789-A247BE399770}"/>
              </a:ext>
            </a:extLst>
          </p:cNvPr>
          <p:cNvSpPr txBox="1"/>
          <p:nvPr/>
        </p:nvSpPr>
        <p:spPr>
          <a:xfrm>
            <a:off x="3420139" y="8512883"/>
            <a:ext cx="3888432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dirty="0">
                <a:effectLst/>
                <a:ea typeface="Calibri" panose="020F0502020204030204" pitchFamily="34" charset="0"/>
              </a:rPr>
              <a:t>Jean-louis PEYREN  :	 	</a:t>
            </a:r>
            <a:r>
              <a:rPr lang="fr-FR" sz="1100" b="1" dirty="0">
                <a:effectLst/>
                <a:ea typeface="Calibri" panose="020F0502020204030204" pitchFamily="34" charset="0"/>
              </a:rPr>
              <a:t>06 56 84 80 62</a:t>
            </a:r>
          </a:p>
          <a:p>
            <a:endParaRPr lang="fr-FR" sz="1100" b="1" dirty="0">
              <a:effectLst/>
              <a:ea typeface="Calibri" panose="020F0502020204030204" pitchFamily="34" charset="0"/>
            </a:endParaRPr>
          </a:p>
          <a:p>
            <a:r>
              <a:rPr lang="fr-FR" sz="1100" dirty="0">
                <a:effectLst/>
                <a:ea typeface="Calibri" panose="020F0502020204030204" pitchFamily="34" charset="0"/>
              </a:rPr>
              <a:t>Fabien MALLET :		</a:t>
            </a:r>
            <a:r>
              <a:rPr lang="fr-FR" sz="1100" b="1" dirty="0">
                <a:effectLst/>
                <a:ea typeface="Calibri" panose="020F0502020204030204" pitchFamily="34" charset="0"/>
              </a:rPr>
              <a:t>06 28 20 40 23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640DB03E-E760-4DA0-86B8-7B4456C87AB6}"/>
              </a:ext>
            </a:extLst>
          </p:cNvPr>
          <p:cNvSpPr txBox="1"/>
          <p:nvPr/>
        </p:nvSpPr>
        <p:spPr>
          <a:xfrm>
            <a:off x="984641" y="8656492"/>
            <a:ext cx="19866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/>
              <a:t>La coordination CGT SANOFI</a:t>
            </a:r>
          </a:p>
        </p:txBody>
      </p:sp>
    </p:spTree>
    <p:extLst>
      <p:ext uri="{BB962C8B-B14F-4D97-AF65-F5344CB8AC3E}">
        <p14:creationId xmlns:p14="http://schemas.microsoft.com/office/powerpoint/2010/main" val="119954087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92C27F37718C409BFCEB162E5F19A6" ma:contentTypeVersion="10" ma:contentTypeDescription="Create a new document." ma:contentTypeScope="" ma:versionID="a19607e52e928b7d23ec860c9e8cf014">
  <xsd:schema xmlns:xsd="http://www.w3.org/2001/XMLSchema" xmlns:xs="http://www.w3.org/2001/XMLSchema" xmlns:p="http://schemas.microsoft.com/office/2006/metadata/properties" xmlns:ns3="1ef2cfbc-90df-4229-9550-8faad8152a32" targetNamespace="http://schemas.microsoft.com/office/2006/metadata/properties" ma:root="true" ma:fieldsID="3d9751b80f1e1c5d8860d7c360c7f13f" ns3:_="">
    <xsd:import namespace="1ef2cfbc-90df-4229-9550-8faad8152a3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f2cfbc-90df-4229-9550-8faad8152a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3C4A7FD-0769-46DC-8F4F-CBE63B0959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f2cfbc-90df-4229-9550-8faad8152a3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C1EBFDB-9DA1-492F-96F7-561425CE762D}">
  <ds:schemaRefs>
    <ds:schemaRef ds:uri="1ef2cfbc-90df-4229-9550-8faad8152a32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9925973E-77D5-4C8B-8F7E-1CA325C6BE8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9999</TotalTime>
  <Words>378</Words>
  <Application>Microsoft Office PowerPoint</Application>
  <PresentationFormat>Affichage à l'écran (4:3)</PresentationFormat>
  <Paragraphs>24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Gulim</vt:lpstr>
      <vt:lpstr>3ds Condensed</vt:lpstr>
      <vt:lpstr>Aharoni</vt:lpstr>
      <vt:lpstr>Arial</vt:lpstr>
      <vt:lpstr>Calibri</vt:lpstr>
      <vt:lpstr>Thème Office</vt:lpstr>
      <vt:lpstr>Présentation PowerPoint</vt:lpstr>
    </vt:vector>
  </TitlesOfParts>
  <Company>sanofi-aventis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Peyren, Jean-louis /FR</dc:creator>
  <cp:lastModifiedBy>Jean Claude Mamet</cp:lastModifiedBy>
  <cp:revision>528</cp:revision>
  <cp:lastPrinted>2019-12-02T13:47:51Z</cp:lastPrinted>
  <dcterms:created xsi:type="dcterms:W3CDTF">2018-07-11T05:02:18Z</dcterms:created>
  <dcterms:modified xsi:type="dcterms:W3CDTF">2022-12-23T14:26:34Z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0x0101001992C27F37718C409BFCEB162E5F19A6</vt:lpwstr>
  </property>
</Properties>
</file>